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3" r:id="rId2"/>
    <p:sldId id="266" r:id="rId3"/>
    <p:sldId id="276" r:id="rId4"/>
    <p:sldId id="275" r:id="rId5"/>
    <p:sldId id="257" r:id="rId6"/>
    <p:sldId id="271" r:id="rId7"/>
    <p:sldId id="277" r:id="rId8"/>
    <p:sldId id="278" r:id="rId9"/>
    <p:sldId id="279" r:id="rId10"/>
    <p:sldId id="280" r:id="rId11"/>
    <p:sldId id="282" r:id="rId12"/>
    <p:sldId id="258" r:id="rId13"/>
    <p:sldId id="281" r:id="rId14"/>
    <p:sldId id="283" r:id="rId15"/>
    <p:sldId id="284" r:id="rId16"/>
    <p:sldId id="259" r:id="rId17"/>
    <p:sldId id="274" r:id="rId18"/>
    <p:sldId id="286" r:id="rId19"/>
    <p:sldId id="260" r:id="rId20"/>
    <p:sldId id="273" r:id="rId21"/>
    <p:sldId id="29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35" autoAdjust="0"/>
    <p:restoredTop sz="93040" autoAdjust="0"/>
  </p:normalViewPr>
  <p:slideViewPr>
    <p:cSldViewPr>
      <p:cViewPr varScale="1">
        <p:scale>
          <a:sx n="97" d="100"/>
          <a:sy n="97" d="100"/>
        </p:scale>
        <p:origin x="-11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7F9D2-670E-42FE-A01B-6468F4AC041C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603CC-61C0-45CC-9594-45C866D5626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35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603CC-61C0-45CC-9594-45C866D5626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66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603CC-61C0-45CC-9594-45C866D5626E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669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603CC-61C0-45CC-9594-45C866D5626E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66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dist-metodist.ucoz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kleo19731@mail.r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s://www.skype.com/ru/free-conference-call/" TargetMode="Externa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76056" y="5445224"/>
            <a:ext cx="3744416" cy="10215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ШЕВЦОВА Н.В.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, методист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МБОУ ДПО «Научно-методический центр» г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Кемерово  </a:t>
            </a: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5" y="2564904"/>
            <a:ext cx="8712967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ИНСТРУКЦИИ ПО ОРГАНИЗАЦИИ ДИСТАНЦИОННОГО ОБРАЗОВАНИЯ В ОО</a:t>
            </a:r>
            <a:endParaRPr lang="ru-RU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2" descr="C:\Users\Шевцова Н В\Desktop\Сайт НМЦ реконструкция 2019\Новые детали логотипа НМЦ\Логотип Н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286"/>
            <a:ext cx="1531188" cy="1225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0648"/>
            <a:ext cx="2226683" cy="979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00385"/>
            <a:ext cx="2265488" cy="1361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7525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891"/>
            <a:ext cx="720080" cy="799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05725" y="345317"/>
            <a:ext cx="5400600" cy="886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alt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ЛИЧНЫЙ КАБИНЕТ УЧЕНИКА.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alt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НАЧАЛО РАБОТЫ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1556792"/>
            <a:ext cx="8424936" cy="39159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Вверху экрана располагается основное меню Личного кабинета, содержащее разделы: "Расписание", "Учителя", "Задания", "Дневник", "Достижения", "Уведомления", "Избранное", "Заметки".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Слева на странице размещена информация пользователя: фото, фамилия и имя, адрес школы, класс, возраст пользователя, дата рождения.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внесения изменений в личные данные, в контактную информацию, для добавления/изменения фотографии нажмите "Редактировать профиль".</a:t>
            </a:r>
          </a:p>
        </p:txBody>
      </p:sp>
    </p:spTree>
    <p:extLst>
      <p:ext uri="{BB962C8B-B14F-4D97-AF65-F5344CB8AC3E}">
        <p14:creationId xmlns:p14="http://schemas.microsoft.com/office/powerpoint/2010/main" val="35616500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43" y="260648"/>
            <a:ext cx="713194" cy="792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47664" y="249593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НАСТРОЙКИ</a:t>
            </a:r>
            <a:endParaRPr lang="ru-RU" sz="3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447" y="1132392"/>
            <a:ext cx="8828092" cy="51963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изменения пароля, электронной почты, редактирования отображения </a:t>
            </a:r>
            <a:r>
              <a:rPr lang="ru-RU" altLang="ru-RU" sz="22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виджетов</a:t>
            </a:r>
            <a:r>
              <a:rPr lang="ru-RU" alt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 "Активность", "Моя статистика" нажмите "Настройки".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Если родитель ученика изъявил желание зарегистрироваться на портале с целью наблюдения за процессом обучения ребенка, то в разделе "Уведомления" появится соответствующее сообщение для осуществления привязки аккаунтов.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После прохождения по ссылке, в личном кабинете ученика появится запись о родителе (родителях).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Справа на странице размещен раздел "Активность", в котором отображается информация об основных действиях ученика, например: "Зарегистрировался", "Посмотрел видео", "Пройден тренажер по уроку" и другие</a:t>
            </a:r>
            <a:r>
              <a:rPr lang="ru-RU" altLang="ru-RU" sz="22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Расписание </a:t>
            </a:r>
            <a:r>
              <a:rPr lang="ru-RU" altLang="ru-RU" sz="22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занятий. Страница </a:t>
            </a:r>
            <a:r>
              <a:rPr lang="ru-RU" alt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с расписанием занятий для обучающегося по разработанному курсу позволяет ученику планировать свое время обучения в соответствии с выбранной учебной программой</a:t>
            </a:r>
            <a:r>
              <a:rPr lang="ru-RU" altLang="ru-RU" sz="22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ru-RU" altLang="ru-RU" sz="2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4413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2" y="347713"/>
            <a:ext cx="699637" cy="777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194150" y="1484784"/>
            <a:ext cx="8795683" cy="40249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Для создания курса необходимо нажать кнопку , в результате чего открывается </a:t>
            </a:r>
            <a:r>
              <a:rPr lang="ru-RU" altLang="ru-RU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форма. Данная </a:t>
            </a: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форма предполагает выбор одного из двух вариантов курса:</a:t>
            </a:r>
          </a:p>
          <a:p>
            <a:pPr algn="just">
              <a:lnSpc>
                <a:spcPct val="80000"/>
              </a:lnSpc>
            </a:pPr>
            <a:r>
              <a:rPr lang="ru-RU" alt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1. Стандартный курс.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При указании класса система создает курс обучения, включающий все уроки по всем предметам соответствующего класса. Также может быть указан второй иностранный язык (для всех классов, кроме 1 класса), который будет включен в расписание данного курса.</a:t>
            </a:r>
          </a:p>
          <a:p>
            <a:pPr algn="just">
              <a:lnSpc>
                <a:spcPct val="80000"/>
              </a:lnSpc>
            </a:pPr>
            <a:r>
              <a:rPr lang="ru-RU" alt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2. Индивидуальный курс.</a:t>
            </a:r>
          </a:p>
          <a:p>
            <a:pPr algn="just">
              <a:lnSpc>
                <a:spcPct val="80000"/>
              </a:lnSpc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Для создания индивидуального курса необходимо указать название курса в поле "Учебный курс", выбрать параметры модуля: количество уроков в день, предмет, класс, уроки курса.</a:t>
            </a: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2062" y="197619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СОЗДАНИЕ ДИСТАНЦИОННОГО КУРСА</a:t>
            </a:r>
            <a:endParaRPr lang="ru-RU" sz="3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395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9" y="260648"/>
            <a:ext cx="713194" cy="792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500586" y="1700808"/>
            <a:ext cx="8319886" cy="435183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После заполнения формы создания курса, необходимо нажать кнопку "Сохранить". Курс и расписание будут созданы и появятся на странице раздела "Расписание".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Временной диапазон позволяет посмотреть расписание на интересующую неделю. Нажмите стрелочку "Вправо" или "Влево" для просмотра занятий в другие даты.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Расписание представлено в виде таблицы.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В формате отображения расписания на неделю таблица представляет собой набор учебных дней. Каждая ячейка содержит дату, перечень предметов, которые запланированы на указанную дату, номера уроков по ним.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При нажатии на выбранный урок Вы перейдете на страницу урока.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92062" y="197619"/>
            <a:ext cx="56166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СОЗДАНИЕ ДИСТАНЦИОННОГО КУРСА. РАСПИСАНИЕ</a:t>
            </a:r>
            <a:endParaRPr lang="ru-RU" sz="3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2949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3194" cy="792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179512" y="1132392"/>
            <a:ext cx="8729775" cy="55504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Дневник</a:t>
            </a:r>
            <a:endParaRPr lang="ru-RU" alt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Дневник позволяет следить за успеваемостью обучающегося. Здесь можно получить информацию об уже пройденных уроках и результатах прохождения тренировочных упражнений и задач.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Выберете интересующий Вас предмет в верхнем выпадающем списке и ознакомьтесь со статистикой по предметам, темам, урокам, результатам проверки уровня знаний.</a:t>
            </a:r>
            <a:endParaRPr lang="ru-RU" alt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ru-RU" altLang="ru-RU" sz="20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Достижения</a:t>
            </a:r>
            <a:endParaRPr lang="ru-RU" alt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Раздел "Достижения" содержит статистическую информацию об успеваемости ученика в разрезе курса и предметов.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Раздел "Статистика курса" содержит информацию о количестве выполненных уроков/пройденных тестовых заданий/среднему баллу по результатам тестов в рамках предмета/уровень прохождения курса РЭШ (в процентах).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Выберете интересующий Вас предмет в верхнем выпадающем списке и ознакомьтесь со статистикой по темам, урокам, которые предстоит пройти ученику до окончания обучения.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Нажмите и Вы увидите дополнительную информацию: класс/тему урока/результат/дата лучшего результата/тип пройденных заданий/результат/статус урока.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92062" y="197619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ДНЕВНИК. ДОСТИЖЕНИЯ</a:t>
            </a:r>
            <a:endParaRPr lang="ru-RU" sz="3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2268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3194" cy="792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179512" y="1268760"/>
            <a:ext cx="8712968" cy="527804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Уведомления</a:t>
            </a:r>
            <a:endParaRPr lang="ru-RU" alt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 разделе отображаются актуальные оповещения, уведомления, напоминания, календарные заметки, события.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Нажмите на прямоугольник сообщения, чтобы увидеть подробный текст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alt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Избранное</a:t>
            </a:r>
            <a:endParaRPr lang="ru-RU" alt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 разделе находятся интерактивные уроки, которые добавлены в "Избранное" с помощью соответствующей иконки под видео.</a:t>
            </a:r>
          </a:p>
          <a:p>
            <a:pPr algn="just"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быстрого поиска или удобного просмотра предусмотрены фильтры по классу и предмету. Можно использовать как один фильтр, так и сочетание обоих фильтров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altLang="ru-RU" sz="20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Заметки</a:t>
            </a:r>
            <a:endParaRPr lang="ru-RU" alt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 разделе находятся записи, ссылки, пометки, интересная и полезная информация, которую ученик хочет сохранить.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В окне "Заметка" пишется материал заметки. Атрибут "Привязка к уроку" позволяет привязать информацию к нужному уроку. После нажатия кнопки "Добавить заметку" создается заметка с указанием даты ее создания, текстом заметки и ссылкой на выбранный урок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ru-RU" altLang="ru-RU" sz="2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6270" y="262389"/>
            <a:ext cx="5921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УВЕДОМЛЕНИЯ. ИЗБРАННОЕ. ЗАМЕТКИ</a:t>
            </a:r>
            <a:endParaRPr lang="ru-RU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7127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4" y="332656"/>
            <a:ext cx="842855" cy="9360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ЛИЧНЫЙ КАБИНЕТ УЧИТЕЛЯ</a:t>
            </a:r>
            <a:endParaRPr lang="ru-RU" sz="3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42828" y="1412776"/>
            <a:ext cx="8738315" cy="46787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Начало работы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Вверху экрана располагается основное меню Личного кабинета, содержащее разделы: "Расписание", "Ученики", "Задания", "Уведомления", "Избранное", "Заметки".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Слева на странице размещена информация пользователя: фото, фамилия и имя, дата рождения.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внесения изменений в личные данные, в контактную информацию, для добавления/изменения фотографии, нажмите "Редактировать профиль".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изменения пароля, электронной почты, редактирования отображения </a:t>
            </a:r>
            <a:r>
              <a:rPr lang="ru-RU" alt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виджетов</a:t>
            </a: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"Активность", "Моя статистика", а также для добавления выбранных вузов и специальностей, нажмите кнопку "Настройки". </a:t>
            </a:r>
          </a:p>
        </p:txBody>
      </p:sp>
    </p:spTree>
    <p:extLst>
      <p:ext uri="{BB962C8B-B14F-4D97-AF65-F5344CB8AC3E}">
        <p14:creationId xmlns:p14="http://schemas.microsoft.com/office/powerpoint/2010/main" val="38727904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18709" cy="5760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323528" y="1403202"/>
            <a:ext cx="8568952" cy="495795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Ученики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endParaRPr lang="ru-RU" alt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При нажатии кнопки "Пригласить учеников" Система сформирует ссылку, по который нужно пройти зарегистрированным на портале ученикам.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После прохождения учениками по ссылке, в разделе "Уведомления" появится соответствующее сообщение. 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подтверждения привязки ученика необходимо зайти в раздел "Ученики" в таблице "Список всех привязанных учеников" выделить соответствующих учеников в статусе "Ожидается подтверждение" и нажать кнопку "Подтвердить"</a:t>
            </a:r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После этого, как привязка учеников будет подтверждена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Раздел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"Задания" позволяет назначать привязанным ученикам задания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 При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нажатии кнопки "Добавить задание" открывается форма для выбора задания и назначения его ученику</a:t>
            </a: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 После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заполнения формы и нажатия кнопки "Сохранить и опубликовать" указанный ученик получит задание для выполнения.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166899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ВЗАИМОДЕЙСТВИЕ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 УЧЕНИКАМИ</a:t>
            </a:r>
            <a:endParaRPr lang="ru-RU" sz="3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768" y="1655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958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20080" cy="799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6064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83568" y="136481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ЛИЧНЫЙ КАБИНЕТ РОДИТЕЛЯ</a:t>
            </a:r>
            <a:endParaRPr lang="ru-RU" sz="3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1277642"/>
            <a:ext cx="8424936" cy="500562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Начало </a:t>
            </a:r>
            <a:r>
              <a:rPr lang="ru-RU" alt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работы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ru-RU" alt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Вверху экрана располагается основное меню Личного кабинета, содержащее разделы: "Дети", "Уведомления", "Избранное", "Заметки".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Слева на странице размещена информация пользователя: фото, фамилия и имя, адрес школы, класс, возраст пользователя, дата рождения.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внесения изменений в личные данные, в контактную информацию, для добавления/изменения фотографии, нажмите "Редактировать профиль".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изменения пароля, электронной почты, редактирования отображения </a:t>
            </a:r>
            <a:r>
              <a:rPr lang="ru-RU" alt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виджетов</a:t>
            </a: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"Активность", "Моя статистика", а также для добавления выбранных вузов и специальностей, нажмите кнопку "Настройки".</a:t>
            </a: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246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2" y="332656"/>
            <a:ext cx="778030" cy="864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467544" y="1556792"/>
            <a:ext cx="8208912" cy="39159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 </a:t>
            </a: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нажатии кнопки "Привязать учетную запись ребенка" появляется диалоговое окно, в котором необходимо выбрать способ привязки: "Зарегистрировать" или "Привязать".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При выборе способа привязки "Зарегистрировать" открывается форма регистрации, в которую необходимо внести данные Вашего ребенка и нажать кнопку "Добавить учетную запись".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Если Ваш ребенок уже зарегистрирован на портале "Российская электронная школа", то необходимо выбрать способ привязки "Привязать".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Открывается форма, в которую необходимо внести логин или адрес электронной почты Вашего ребенка и нажать кнопку "Привязать".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После того, как привязка будет подтверждена, Вы сможете в режиме реального времени наблюдать за успехами Ваших детей на портале "Российская электронная школа".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325292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ЛИЧНЫЙ КАБИНЕТ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РОДИТЕЛЯ. ДЕТИ</a:t>
            </a:r>
            <a:endParaRPr lang="ru-RU" sz="3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6064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466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79512" y="1628800"/>
            <a:ext cx="8712967" cy="38884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ИНСТРУКЦИЯ</a:t>
            </a:r>
            <a:r>
              <a:rPr lang="ru-RU" alt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, ОПУБЛИКОВАННАЯ В ПИСЬМЕ МИНПРОСВЕЩЕНИЯ РОССИИ О  МЕТОДИЧЕСКИХ РЕКОМЕНДАЦИЯХ ПО ОРГАНИЗАЦИИ ОБУЧЕНИЯ ПО ПРОГРАММА НАЧАЛЬНОГО ОБЩЕГО, ОСНОВНОГО ОБЩЕГО И СРЕДНЕГО ОБЩЕГО ОБРАЗОВАНИЯ, СОДЕРЖИТ ПРИМЕР ОРГАНИЗАЦИИ УРОКА В РЕЖИМЕ ВИДЕО-КОНФЕРЕНЦ-СВЯЗИ С ИСПОЛЬЗОВАНИЕМ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ПЛАТФОРМЫ </a:t>
            </a:r>
            <a:r>
              <a:rPr lang="en-US" alt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SKYPE</a:t>
            </a:r>
            <a:endParaRPr lang="ru-RU" sz="28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2" descr="C:\Users\Шевцова Н В\Desktop\Сайт НМЦ реконструкция 2019\Новые детали логотипа НМЦ\Логотип Н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286"/>
            <a:ext cx="1224136" cy="979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789" y="187286"/>
            <a:ext cx="2226683" cy="979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453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30" y="205807"/>
            <a:ext cx="752059" cy="8352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72969" y="188640"/>
            <a:ext cx="58326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БЫСТРЫЙ ПОИСК ПО САЙТУ</a:t>
            </a:r>
            <a:endParaRPr lang="ru-RU" altLang="ru-RU" sz="3200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pic>
        <p:nvPicPr>
          <p:cNvPr id="9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6064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02279" y="1268760"/>
            <a:ext cx="8568952" cy="396363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Для удобства пользователей разработан универсальный расширенный поиск.</a:t>
            </a:r>
          </a:p>
          <a:p>
            <a:pPr algn="just">
              <a:lnSpc>
                <a:spcPct val="90000"/>
              </a:lnSpc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Для быстрого поиска предусмотрена конкретизация поискового запроса. </a:t>
            </a:r>
            <a:endParaRPr lang="ru-RU" altLang="ru-RU" sz="28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Для </a:t>
            </a: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этого используется выпадающее меню.</a:t>
            </a:r>
          </a:p>
          <a:p>
            <a:pPr algn="just">
              <a:lnSpc>
                <a:spcPct val="90000"/>
              </a:lnSpc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Выбрав категорию для поиска, система предложит Вам ввести поисковый запрос</a:t>
            </a:r>
          </a:p>
          <a:p>
            <a:pPr algn="just">
              <a:lnSpc>
                <a:spcPct val="90000"/>
              </a:lnSpc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Результаты поиска формируются на отдельной странице.</a:t>
            </a:r>
          </a:p>
          <a:p>
            <a:pPr algn="just">
              <a:lnSpc>
                <a:spcPct val="90000"/>
              </a:lnSpc>
            </a:pPr>
            <a:r>
              <a:rPr lang="ru-RU" alt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В левом блоке можно уточнить запрос и сузить выдачу.</a:t>
            </a:r>
          </a:p>
        </p:txBody>
      </p:sp>
    </p:spTree>
    <p:extLst>
      <p:ext uri="{BB962C8B-B14F-4D97-AF65-F5344CB8AC3E}">
        <p14:creationId xmlns:p14="http://schemas.microsoft.com/office/powerpoint/2010/main" val="17465993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5692" y="4934446"/>
            <a:ext cx="3744416" cy="10215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ШЕВЦОВА Н.В.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, методист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МБОУ ДПО «Научно-методический центр» г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Кемерово  </a:t>
            </a: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5" y="2564904"/>
            <a:ext cx="8712967" cy="15841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3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ИНСТРУКЦИИ ПО ОРГАНИЗАЦИИ ДИСТАНЦИОННОГО ОБРАЗОВАНИЯ В ОО</a:t>
            </a:r>
            <a:endParaRPr lang="ru-RU" sz="3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2" descr="C:\Users\Шевцова Н В\Desktop\Сайт НМЦ реконструкция 2019\Новые детали логотипа НМЦ\Логотип Н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286"/>
            <a:ext cx="1531188" cy="1225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0648"/>
            <a:ext cx="2226683" cy="979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00385"/>
            <a:ext cx="2265488" cy="1361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83968" y="4688028"/>
            <a:ext cx="4608512" cy="18388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ШЕВЦОВА Н.В.</a:t>
            </a:r>
            <a:r>
              <a:rPr lang="ru-RU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методист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МБОУ ДПО «Научно-методический центр» </a:t>
            </a:r>
            <a:r>
              <a:rPr lang="en-US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г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Кемерово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т. +7-951-585-23-34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e</a:t>
            </a:r>
            <a:r>
              <a:rPr lang="en-US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-mail: </a:t>
            </a:r>
            <a:r>
              <a:rPr lang="en-US" sz="1600" dirty="0" smtClean="0">
                <a:solidFill>
                  <a:srgbClr val="002060"/>
                </a:solidFill>
                <a:latin typeface="Arial Narrow" panose="020B0606020202030204" pitchFamily="34" charset="0"/>
                <a:hlinkClick r:id="rId7"/>
              </a:rPr>
              <a:t>kleo19731@mail.ru</a:t>
            </a:r>
            <a:endParaRPr lang="en-US" sz="16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Arial Narrow" panose="020B0606020202030204" pitchFamily="34" charset="0"/>
                <a:hlinkClick r:id="rId8"/>
              </a:rPr>
              <a:t>https://dist-metodist.ucoz.org</a:t>
            </a:r>
            <a:r>
              <a:rPr lang="en-US" sz="1600" dirty="0" smtClean="0">
                <a:solidFill>
                  <a:srgbClr val="002060"/>
                </a:solidFill>
                <a:latin typeface="Arial Narrow" panose="020B0606020202030204" pitchFamily="34" charset="0"/>
                <a:hlinkClick r:id="rId8"/>
              </a:rPr>
              <a:t>/</a:t>
            </a:r>
            <a:endParaRPr lang="ru-RU" sz="1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829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648358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Наталья\Downloads\transparent-up-arrow-finger-hand-5e2b0a8402a1b8.29500413157987904401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backgroundMark x1="9667" y1="9623" x2="9667" y2="9623"/>
                        <a14:backgroundMark x1="81222" y1="21038" x2="81222" y2="21038"/>
                        <a14:backgroundMark x1="87333" y1="74057" x2="87333" y2="74057"/>
                        <a14:backgroundMark x1="7000" y1="96604" x2="7000" y2="966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86224">
            <a:off x="7294951" y="5294271"/>
            <a:ext cx="869405" cy="1023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99878" y="116632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ПРИМЕР</a:t>
            </a:r>
            <a:br>
              <a:rPr lang="ru-RU" altLang="ru-RU" sz="2800" b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ru-RU" altLang="ru-RU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ОРГАНИЗАЦИИ УРОКА В РЕЖИМЕ </a:t>
            </a:r>
            <a: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ВИДЕО-КОНФЕРЕНЦ-СВЯЗИ</a:t>
            </a:r>
            <a:r>
              <a:rPr lang="en-US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 </a:t>
            </a:r>
            <a:r>
              <a:rPr lang="ru-RU" altLang="ru-RU" sz="2800" b="1" dirty="0">
                <a:solidFill>
                  <a:srgbClr val="C00000"/>
                </a:solidFill>
                <a:latin typeface="Arial Narrow" panose="020B0606020202030204" pitchFamily="34" charset="0"/>
              </a:rPr>
              <a:t>ИСПОЛЬЗОВАНИЕМ ПЛАТФОРМЫ СКАЙП</a:t>
            </a:r>
            <a:endParaRPr lang="ru-RU" sz="28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0841" y="193251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Шаг 1. Зайти по ссылке </a:t>
            </a: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  <a:hlinkClick r:id="rId5"/>
              </a:rPr>
              <a:t>https://www.skype.com/ru/free-conference-call</a:t>
            </a:r>
            <a:r>
              <a:rPr lang="ru-RU" altLang="ru-RU" sz="2400" dirty="0" smtClean="0">
                <a:solidFill>
                  <a:srgbClr val="002060"/>
                </a:solidFill>
                <a:latin typeface="Arial Narrow" panose="020B0606020202030204" pitchFamily="34" charset="0"/>
                <a:hlinkClick r:id="rId5"/>
              </a:rPr>
              <a:t>/</a:t>
            </a:r>
            <a:endParaRPr lang="ru-RU" alt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Шаг 2. Создать бесплатную уникальную ссылку нажимаем на кнопку "Создать бесплатное собрание" </a:t>
            </a:r>
            <a:r>
              <a:rPr lang="ru-RU" altLang="ru-RU" sz="2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(см. рисунок </a:t>
            </a:r>
            <a:r>
              <a:rPr lang="ru-RU" alt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1)</a:t>
            </a:r>
          </a:p>
        </p:txBody>
      </p:sp>
      <p:pic>
        <p:nvPicPr>
          <p:cNvPr id="1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573016"/>
            <a:ext cx="4783392" cy="2985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1403648" y="5721670"/>
            <a:ext cx="1174138" cy="457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Рисунок 1</a:t>
            </a: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23" y="187286"/>
            <a:ext cx="985005" cy="433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5757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648358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Grp="1"/>
          </p:cNvSpPr>
          <p:nvPr>
            <p:ph type="title"/>
          </p:nvPr>
        </p:nvSpPr>
        <p:spPr>
          <a:xfrm>
            <a:off x="1331640" y="265212"/>
            <a:ext cx="6553200" cy="11430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Шаг 3. Скопировать ссылку на собрание и отправьте ее участникам. Затем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нажать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на кнопку </a:t>
            </a:r>
            <a:r>
              <a:rPr lang="ru-RU" alt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"Позвонить"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(рисунок 2)</a:t>
            </a:r>
            <a:endParaRPr lang="ru-RU" altLang="ru-RU" sz="48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800"/>
            <a:ext cx="6048672" cy="49709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C:\Users\Наталья\Downloads\transparent-up-arrow-finger-hand-5e2b0a8402a1b8.29500413157987904401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backgroundMark x1="9667" y1="9623" x2="9667" y2="9623"/>
                        <a14:backgroundMark x1="81222" y1="21038" x2="81222" y2="21038"/>
                        <a14:backgroundMark x1="87333" y1="74057" x2="87333" y2="74057"/>
                        <a14:backgroundMark x1="7000" y1="96604" x2="7000" y2="966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86224">
            <a:off x="7758097" y="3998127"/>
            <a:ext cx="869405" cy="1023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23" y="187286"/>
            <a:ext cx="985005" cy="433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8677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20080" cy="799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705600" cy="11430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Шаг 4.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Нажать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кнопку </a:t>
            </a:r>
            <a:r>
              <a:rPr lang="ru-RU" alt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"Присоединиться как гость"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рисунок 3)</a:t>
            </a:r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340768"/>
            <a:ext cx="6277020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C:\Users\Наталья\Downloads\transparent-up-arrow-finger-hand-5e2b0a8402a1b8.29500413157987904401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backgroundMark x1="9667" y1="9623" x2="9667" y2="9623"/>
                        <a14:backgroundMark x1="81222" y1="21038" x2="81222" y2="21038"/>
                        <a14:backgroundMark x1="87333" y1="74057" x2="87333" y2="74057"/>
                        <a14:backgroundMark x1="7000" y1="96604" x2="7000" y2="966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86224">
            <a:off x="6173921" y="4111145"/>
            <a:ext cx="869405" cy="1023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23" y="187286"/>
            <a:ext cx="985005" cy="433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8796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42" y="188640"/>
            <a:ext cx="792088" cy="8797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>
            <a:spLocks noGrp="1"/>
          </p:cNvSpPr>
          <p:nvPr>
            <p:ph type="title"/>
          </p:nvPr>
        </p:nvSpPr>
        <p:spPr>
          <a:xfrm>
            <a:off x="1403648" y="56994"/>
            <a:ext cx="6619875" cy="11430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Шаг 5. Ввести свое имя и нажать на кнопку </a:t>
            </a:r>
            <a:r>
              <a:rPr lang="ru-RU" alt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«Присоединиться</a:t>
            </a:r>
            <a:r>
              <a:rPr lang="ru-RU" alt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»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(рисунок 4)</a:t>
            </a:r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96752"/>
            <a:ext cx="6685906" cy="53607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 descr="C:\Users\Наталья\Downloads\transparent-up-arrow-finger-hand-5e2b0a8402a1b8.29500413157987904401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backgroundMark x1="9667" y1="9623" x2="9667" y2="9623"/>
                        <a14:backgroundMark x1="81222" y1="21038" x2="81222" y2="21038"/>
                        <a14:backgroundMark x1="87333" y1="74057" x2="87333" y2="74057"/>
                        <a14:backgroundMark x1="7000" y1="96604" x2="7000" y2="966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86224">
            <a:off x="6605969" y="5409269"/>
            <a:ext cx="869405" cy="1023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23" y="187286"/>
            <a:ext cx="985005" cy="433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4734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720080" cy="799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Grp="1"/>
          </p:cNvSpPr>
          <p:nvPr>
            <p:ph type="title"/>
          </p:nvPr>
        </p:nvSpPr>
        <p:spPr>
          <a:xfrm>
            <a:off x="1403648" y="161024"/>
            <a:ext cx="6524625" cy="114300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Шаг 6. Нажать на кнопку </a:t>
            </a:r>
            <a:r>
              <a:rPr lang="ru-RU" alt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"Позвонить" 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 начать занятие (рисунок 5</a:t>
            </a:r>
            <a:r>
              <a:rPr lang="ru-RU" altLang="ru-RU" sz="2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)</a:t>
            </a:r>
            <a:endParaRPr lang="ru-RU" altLang="ru-RU" sz="28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8760"/>
            <a:ext cx="6112030" cy="5406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C:\Users\Наталья\Downloads\transparent-up-arrow-finger-hand-5e2b0a8402a1b8.29500413157987904401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backgroundMark x1="9667" y1="9623" x2="9667" y2="9623"/>
                        <a14:backgroundMark x1="81222" y1="21038" x2="81222" y2="21038"/>
                        <a14:backgroundMark x1="87333" y1="74057" x2="87333" y2="74057"/>
                        <a14:backgroundMark x1="7000" y1="96604" x2="7000" y2="966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86224">
            <a:off x="7758097" y="1477848"/>
            <a:ext cx="869405" cy="1023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Шевцова Н В\Desktop\Skype_std_use_logo_pos_col_rgb_G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9716" l="0" r="99875">
                        <a14:foregroundMark x1="11625" y1="46023" x2="11625" y2="46023"/>
                        <a14:foregroundMark x1="29250" y1="53409" x2="29250" y2="53409"/>
                        <a14:foregroundMark x1="50000" y1="62216" x2="50000" y2="62216"/>
                        <a14:foregroundMark x1="58250" y1="19886" x2="58250" y2="19886"/>
                        <a14:foregroundMark x1="18750" y1="22443" x2="18750" y2="22443"/>
                        <a14:foregroundMark x1="35250" y1="80966" x2="35250" y2="80966"/>
                        <a14:foregroundMark x1="87375" y1="77273" x2="87375" y2="77273"/>
                        <a14:foregroundMark x1="70375" y1="78409" x2="70375" y2="78409"/>
                        <a14:foregroundMark x1="82375" y1="19886" x2="82375" y2="19886"/>
                        <a14:backgroundMark x1="7250" y1="87216" x2="7250" y2="87216"/>
                        <a14:backgroundMark x1="9500" y1="9943" x2="9500" y2="9943"/>
                        <a14:backgroundMark x1="75250" y1="7386" x2="75250" y2="7386"/>
                        <a14:backgroundMark x1="64250" y1="54830" x2="64250" y2="54830"/>
                        <a14:backgroundMark x1="84000" y1="40909" x2="84000" y2="40909"/>
                        <a14:backgroundMark x1="96125" y1="89773" x2="96125" y2="89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23" y="187286"/>
            <a:ext cx="985005" cy="433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1699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8" y="260648"/>
            <a:ext cx="730733" cy="811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Grp="1"/>
          </p:cNvSpPr>
          <p:nvPr>
            <p:ph type="title"/>
          </p:nvPr>
        </p:nvSpPr>
        <p:spPr>
          <a:xfrm>
            <a:off x="1115616" y="1916832"/>
            <a:ext cx="6553200" cy="2592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ИНСТРУКЦИЯ</a:t>
            </a:r>
            <a:b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ПО РАБОТЕ С ОТКРЫТЫМ ИНФОРМАЦИОННО-ОБРАЗОВАТЕЛЬНЫМ ПОРТАЛОМ</a:t>
            </a:r>
            <a:b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«РОССИЙСКАЯ ЭЛЕКТРОННАЯ ШКОЛА</a:t>
            </a:r>
            <a: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»</a:t>
            </a:r>
            <a:endParaRPr lang="ru-RU" altLang="ru-RU" sz="2800" b="1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0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127"/>
            <a:ext cx="2769544" cy="1664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4378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Шевцова Н В\Desktop\Сайт НМЦ реконструкция 2019\Новые детали логотипа НМЦ\Логотип НМЦ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891"/>
            <a:ext cx="720080" cy="799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Шевцова Н В\Downloads\elektro_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368" y="13127"/>
            <a:ext cx="1862467" cy="1119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179512" y="1196752"/>
            <a:ext cx="8810323" cy="353458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alt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 </a:t>
            </a:r>
            <a:r>
              <a:rPr lang="ru-RU" alt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верхнем правом углу нажмите "Вход", если Вы регистрировались ранее, либо пройдите процедуру регистрации по ссылке "Регистрация".</a:t>
            </a:r>
          </a:p>
          <a:p>
            <a:pPr algn="just">
              <a:lnSpc>
                <a:spcPct val="80000"/>
              </a:lnSpc>
            </a:pPr>
            <a:r>
              <a:rPr lang="ru-RU" alt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Для регистрации на портале РЭШ обязательно укажите Вашу роль (ученик/родитель/учитель), фамилию и имя, адрес электронной почты, дату рождения, придумайте пароль. Также необходимо указать место проживания и Вашу образовательную организацию (школу). В случае отсутствия Вашей образовательной организации в списке, необходимо обратиться с соответствующим запросом в службу поддержки, нажав кнопку "Добавить образовательную организацию".</a:t>
            </a:r>
          </a:p>
          <a:p>
            <a:pPr algn="just">
              <a:lnSpc>
                <a:spcPct val="80000"/>
              </a:lnSpc>
            </a:pPr>
            <a:r>
              <a:rPr lang="ru-RU" alt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Также Вы можете указать отчество и пол. Для пользователей, выбравших роль "ученик", - класс.</a:t>
            </a:r>
          </a:p>
          <a:p>
            <a:pPr algn="just">
              <a:lnSpc>
                <a:spcPct val="80000"/>
              </a:lnSpc>
            </a:pPr>
            <a:r>
              <a:rPr lang="ru-RU" alt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Приняв условия Соглашения об обработке персональных данных, нажмите кнопку "Поступить в школу". На электронную почту придет письмо о подтверждении регистрации.</a:t>
            </a:r>
          </a:p>
          <a:p>
            <a:pPr algn="just">
              <a:lnSpc>
                <a:spcPct val="80000"/>
              </a:lnSpc>
            </a:pPr>
            <a:r>
              <a:rPr lang="ru-RU" alt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При нажатии на кнопку "Вход" Вы попадаете на страницу авторизации. Здесь Вам необходимо ввести свой логин и пароль и нажать кнопку "Войти". 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96178" y="206950"/>
            <a:ext cx="5400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АВТОРИЗАЦИЯ / РЕГИСТРАЦИЯ ПОЛЬЗОВАТЕЛЯ</a:t>
            </a:r>
            <a:endParaRPr lang="ru-RU" altLang="ru-RU" sz="2800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5013176"/>
            <a:ext cx="8640960" cy="158417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altLang="ru-RU" sz="1600" dirty="0" smtClean="0"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altLang="ru-RU" sz="1600" dirty="0" smtClean="0">
                <a:latin typeface="Arial Narrow" panose="020B0606020202030204" pitchFamily="34" charset="0"/>
              </a:rPr>
              <a:t>Для </a:t>
            </a:r>
            <a:r>
              <a:rPr lang="ru-RU" altLang="ru-RU" sz="1600" dirty="0">
                <a:latin typeface="Arial Narrow" panose="020B0606020202030204" pitchFamily="34" charset="0"/>
              </a:rPr>
              <a:t>авторизации Вы можете воспользоваться аккаунтами в социальных сетях </a:t>
            </a:r>
            <a:r>
              <a:rPr lang="ru-RU" altLang="ru-RU" sz="1600" dirty="0" err="1">
                <a:latin typeface="Arial Narrow" panose="020B0606020202030204" pitchFamily="34" charset="0"/>
              </a:rPr>
              <a:t>Вконтакте</a:t>
            </a:r>
            <a:r>
              <a:rPr lang="ru-RU" altLang="ru-RU" sz="1600" dirty="0">
                <a:latin typeface="Arial Narrow" panose="020B0606020202030204" pitchFamily="34" charset="0"/>
              </a:rPr>
              <a:t>, </a:t>
            </a:r>
            <a:r>
              <a:rPr lang="ru-RU" altLang="ru-RU" sz="1600" dirty="0" err="1">
                <a:latin typeface="Arial Narrow" panose="020B0606020202030204" pitchFamily="34" charset="0"/>
              </a:rPr>
              <a:t>Facebook</a:t>
            </a:r>
            <a:r>
              <a:rPr lang="ru-RU" altLang="ru-RU" sz="1600" dirty="0">
                <a:latin typeface="Arial Narrow" panose="020B0606020202030204" pitchFamily="34" charset="0"/>
              </a:rPr>
              <a:t>. В этом случае портал РЭШ автоматически заполнит некоторые поля регистрационной анкеты, указанные в профиле соответствующей социальной сети. Заполнить оставшиеся пункты нужно будет вручную</a:t>
            </a:r>
            <a:r>
              <a:rPr lang="ru-RU" altLang="ru-RU" sz="1600" dirty="0" smtClean="0">
                <a:latin typeface="Arial Narrow" panose="020B0606020202030204" pitchFamily="34" charset="0"/>
              </a:rPr>
              <a:t>. Если </a:t>
            </a:r>
            <a:r>
              <a:rPr lang="ru-RU" altLang="ru-RU" sz="1600" dirty="0">
                <a:latin typeface="Arial Narrow" panose="020B0606020202030204" pitchFamily="34" charset="0"/>
              </a:rPr>
              <a:t>Вы забыли пароль для входа в учетную запись, воспользуйтесь формой восстановления пароля, нажав на ссылку "Я забыл пароль". На указанную при регистрации электронную почту придет письмо-инструкция</a:t>
            </a:r>
            <a:r>
              <a:rPr lang="ru-RU" altLang="ru-RU" sz="1600" dirty="0" smtClean="0">
                <a:latin typeface="Arial Narrow" panose="020B0606020202030204" pitchFamily="34" charset="0"/>
              </a:rPr>
              <a:t>. При </a:t>
            </a:r>
            <a:r>
              <a:rPr lang="ru-RU" altLang="ru-RU" sz="1600" dirty="0">
                <a:latin typeface="Arial Narrow" panose="020B0606020202030204" pitchFamily="34" charset="0"/>
              </a:rPr>
              <a:t>успешной авторизации Вы попадаете на главную страницу Личного кабинета</a:t>
            </a:r>
            <a:r>
              <a:rPr lang="ru-RU" altLang="ru-RU" sz="1600" dirty="0" smtClean="0">
                <a:latin typeface="Arial Narrow" panose="020B0606020202030204" pitchFamily="34" charset="0"/>
              </a:rPr>
              <a:t>.</a:t>
            </a:r>
          </a:p>
          <a:p>
            <a:pPr algn="ctr">
              <a:lnSpc>
                <a:spcPct val="8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274494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1497</Words>
  <Application>Microsoft Office PowerPoint</Application>
  <PresentationFormat>Экран (4:3)</PresentationFormat>
  <Paragraphs>114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Шаг 3. Скопировать ссылку на собрание и отправьте ее участникам. Затем нажать на кнопку "Позвонить" (рисунок 2)</vt:lpstr>
      <vt:lpstr>Шаг 4. Нажать кнопку "Присоединиться как гость" (рисунок 3)</vt:lpstr>
      <vt:lpstr>Шаг 5. Ввести свое имя и нажать на кнопку «Присоединиться»  (рисунок 4)</vt:lpstr>
      <vt:lpstr>Шаг 6. Нажать на кнопку "Позвонить" и начать занятие (рисунок 5)</vt:lpstr>
      <vt:lpstr>ИНСТРУКЦИЯ ПО РАБОТЕ С ОТКРЫТЫМ ИНФОРМАЦИОННО-ОБРАЗОВАТЕЛЬНЫМ ПОРТАЛОМ «РОССИЙСКАЯ ЭЛЕКТРОННАЯ ШКОЛА»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Редактирование сайта образовательной организации в соответствии с требованиями</dc:title>
  <dc:creator>Шевцова Н В</dc:creator>
  <cp:lastModifiedBy>Шевцова Н В</cp:lastModifiedBy>
  <cp:revision>46</cp:revision>
  <dcterms:created xsi:type="dcterms:W3CDTF">2018-02-14T08:51:32Z</dcterms:created>
  <dcterms:modified xsi:type="dcterms:W3CDTF">2020-05-29T04:57:51Z</dcterms:modified>
</cp:coreProperties>
</file>